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71" r:id="rId6"/>
    <p:sldId id="260" r:id="rId7"/>
    <p:sldId id="262" r:id="rId8"/>
    <p:sldId id="264" r:id="rId9"/>
    <p:sldId id="272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93" d="100"/>
          <a:sy n="93" d="100"/>
        </p:scale>
        <p:origin x="9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8984" y="1792224"/>
            <a:ext cx="990599" cy="304799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fld id="{E9462EF3-3C4F-43EE-ACEE-D4B806740EA3}" type="datetimeFigureOut">
              <a:rPr lang="en-US" dirty="0"/>
              <a:pPr/>
              <a:t>12/2/2019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976" y="3227832"/>
            <a:ext cx="3867912" cy="310896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8" name="Rectangle 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969927"/>
            <a:ext cx="882565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7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43B39-165A-4B68-AA5C-581F5336313C}" type="datetimeFigureOut">
              <a:rPr lang="en-US" dirty="0"/>
              <a:t>12/2/2019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0704"/>
            <a:ext cx="8833104" cy="1371600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44" y="3547872"/>
            <a:ext cx="8825659" cy="2478024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C8C57-33F9-4259-AC4F-0E3F5BEC9B94}" type="datetimeFigureOut">
              <a:rPr lang="en-US" dirty="0"/>
              <a:t>12/2/2019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TextBox 11"/>
          <p:cNvSpPr txBox="1"/>
          <p:nvPr/>
        </p:nvSpPr>
        <p:spPr bwMode="gray">
          <a:xfrm>
            <a:off x="898295" y="59676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 bwMode="gray">
          <a:xfrm>
            <a:off x="9715063" y="2629300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698249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gray">
          <a:xfrm>
            <a:off x="1945945" y="3679987"/>
            <a:ext cx="7725772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4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8"/>
            <a:ext cx="8825659" cy="997858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8772B-8FA2-401F-A0A1-A59855EDBC3E}" type="datetimeFigureOut">
              <a:rPr lang="en-US" dirty="0"/>
              <a:t>12/2/2019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3525"/>
            <a:ext cx="8865623" cy="1819656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9200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D5BDE-5A90-4611-82E9-0FC5746D30C5}" type="datetimeFigureOut">
              <a:rPr lang="en-US" dirty="0"/>
              <a:t>12/2/2019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312916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4"/>
            <a:ext cx="3129168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5380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4"/>
            <a:ext cx="3145380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595032"/>
            <a:ext cx="3161029" cy="58473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79764"/>
            <a:ext cx="3161029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991" y="2603500"/>
            <a:ext cx="32564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5824" y="2603500"/>
            <a:ext cx="0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DA17D-0BEA-4E76-A7FC-F7C188BC48D1}" type="datetimeFigureOut">
              <a:rPr lang="en-US" dirty="0"/>
              <a:t>12/2/2019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 anchor="ctr" anchorCtr="0"/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5"/>
            <a:ext cx="3050438" cy="57626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0916"/>
            <a:ext cx="2691242" cy="15840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7"/>
            <a:ext cx="3050438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8"/>
            <a:ext cx="3050438" cy="91257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3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3" y="5109107"/>
            <a:ext cx="3050438" cy="91794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245" y="2603500"/>
            <a:ext cx="1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7352" y="2603500"/>
            <a:ext cx="0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9AC7D-18CA-4236-82B9-D75EB1D66EAE}" type="datetimeFigureOut">
              <a:rPr lang="en-US" dirty="0"/>
              <a:t>12/2/2019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595033"/>
            <a:ext cx="8825659" cy="3424768"/>
          </a:xfrm>
        </p:spPr>
        <p:txBody>
          <a:bodyPr vert="eaVert" anchor="t" anchorCtr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8300E-C023-45CD-A0BE-EDB7A8C6EA8B}" type="datetimeFigureOut">
              <a:rPr lang="en-US" dirty="0"/>
              <a:t>12/2/2019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6"/>
            <a:ext cx="1441567" cy="4748591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5"/>
            <a:ext cx="6256025" cy="4748591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20EAD-E369-4933-8469-ED7764B56A1B}" type="datetimeFigureOut">
              <a:rPr lang="en-US" dirty="0"/>
              <a:t>12/2/2019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</p:spPr>
        <p:txBody>
          <a:bodyPr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C0EF2-9919-473B-8215-8616BAF10692}" type="datetimeFigureOut">
              <a:rPr lang="en-US" dirty="0"/>
              <a:t>12/2/2019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9192"/>
            <a:ext cx="4343400" cy="2286000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576" y="2679192"/>
            <a:ext cx="3758184" cy="2286000"/>
          </a:xfrm>
        </p:spPr>
        <p:txBody>
          <a:bodyPr anchor="ctr" anchorCtr="0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72EB-AC54-4713-BFC2-BEB621108C63}" type="datetimeFigureOut">
              <a:rPr lang="en-US" dirty="0"/>
              <a:t>12/2/2019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8032" cy="3416301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76" y="2603500"/>
            <a:ext cx="4828032" cy="3416300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55A0C-791E-4545-B787-F98AD45CD761}" type="datetimeFigureOut">
              <a:rPr lang="en-US" dirty="0"/>
              <a:t>12/2/2019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69264"/>
            <a:ext cx="8825659" cy="704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98448"/>
            <a:ext cx="4828032" cy="2843784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1" y="3187921"/>
            <a:ext cx="4825160" cy="2854311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36B77-F4F4-4427-AC4F-9A623798AD82}" type="datetimeFigureOut">
              <a:rPr lang="en-US" dirty="0"/>
              <a:t>12/2/2019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E790C-34EB-4565-8437-CACF4CDB7822}" type="datetimeFigureOut">
              <a:rPr lang="en-US" dirty="0"/>
              <a:t>12/2/2019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A4C11-22B8-4A4E-8126-B3AF6B948A8E}" type="datetimeFigureOut">
              <a:rPr lang="en-US" dirty="0"/>
              <a:t>12/2/2019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Rectangle 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298448"/>
            <a:ext cx="2793159" cy="1597152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008" y="1447800"/>
            <a:ext cx="5195997" cy="4572000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3" y="3129280"/>
            <a:ext cx="279315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D06B6-C816-4861-964D-15A98395707D}" type="datetimeFigureOut">
              <a:rPr lang="en-US" dirty="0"/>
              <a:t>12/2/2019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1A8AB-EA7C-4B1B-9D73-E2551851FABE}" type="datetimeFigureOut">
              <a:rPr lang="en-US" dirty="0"/>
              <a:t>12/2/2019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7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0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90786BE5-D2A3-4BF0-8B30-D7403E61B3DC}" type="datetimeFigureOut">
              <a:rPr lang="en-US" dirty="0"/>
              <a:t>12/2/2019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54955" y="1263316"/>
            <a:ext cx="8825658" cy="1900989"/>
          </a:xfrm>
        </p:spPr>
        <p:txBody>
          <a:bodyPr/>
          <a:lstStyle/>
          <a:p>
            <a:pPr algn="ctr"/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PROJETO </a:t>
            </a:r>
            <a:r>
              <a:rPr lang="pt-BR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POÇO REDONDO É POESIA!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54955" y="3922295"/>
            <a:ext cx="8825658" cy="1716505"/>
          </a:xfrm>
        </p:spPr>
        <p:txBody>
          <a:bodyPr>
            <a:normAutofit/>
          </a:bodyPr>
          <a:lstStyle/>
          <a:p>
            <a:endParaRPr lang="pt-BR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Colégio Municipal dom </a:t>
            </a:r>
            <a:r>
              <a:rPr lang="pt-BR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josé</a:t>
            </a:r>
            <a:r>
              <a:rPr lang="pt-B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brandão de castro</a:t>
            </a:r>
          </a:p>
          <a:p>
            <a:r>
              <a:rPr lang="pt-B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t-BR" sz="14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rofessora</a:t>
            </a:r>
            <a:r>
              <a:rPr lang="pt-B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14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Mariza Francelino de Santana</a:t>
            </a:r>
            <a:endParaRPr lang="pt-BR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t-BR" sz="14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rofessora</a:t>
            </a:r>
            <a:r>
              <a:rPr lang="pt-B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R</a:t>
            </a:r>
            <a:r>
              <a:rPr lang="pt-BR" sz="14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osilene</a:t>
            </a:r>
            <a:r>
              <a:rPr lang="pt-B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</a:t>
            </a:r>
            <a:r>
              <a:rPr lang="pt-BR" sz="14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odrigues</a:t>
            </a:r>
            <a:r>
              <a:rPr lang="pt-B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Miguel dos Santos</a:t>
            </a:r>
          </a:p>
          <a:p>
            <a:endParaRPr lang="pt-BR" sz="1400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400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400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400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400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400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955" y="1009031"/>
            <a:ext cx="1431834" cy="1397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1405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3ª ETAPA – ANÁLISE DO CORDEL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54954" y="2261937"/>
            <a:ext cx="9926130" cy="3757863"/>
          </a:xfrm>
        </p:spPr>
        <p:txBody>
          <a:bodyPr/>
          <a:lstStyle/>
          <a:p>
            <a:pPr marL="457200" lvl="1" indent="0">
              <a:lnSpc>
                <a:spcPct val="150000"/>
              </a:lnSpc>
              <a:buNone/>
            </a:pP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just">
              <a:lnSpc>
                <a:spcPct val="150000"/>
              </a:lnSpc>
              <a:buNone/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Nesta atividade, a turma será dividida em grupos com o objetivo de analisar no poema cordel: palavras-chaves de cada estrofe, rimas, substantivos e verbos utilizados.</a:t>
            </a:r>
          </a:p>
          <a:p>
            <a:pPr marL="457200" lvl="1" indent="0" algn="just">
              <a:lnSpc>
                <a:spcPct val="150000"/>
              </a:lnSpc>
              <a:buNone/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Cada grupo fará a leitura da estrofe que mais lhes chamou atenção, devendo explicar oralmente o porquê desta escolha.</a:t>
            </a:r>
          </a:p>
          <a:p>
            <a:pPr marL="457200" lvl="1" indent="0" algn="just">
              <a:lnSpc>
                <a:spcPct val="150000"/>
              </a:lnSpc>
              <a:buNone/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Por fim, de forma espontânea, um relator de cada equipe fará suas considerações finais acerca do cordel em estudo.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28023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4ª ETAPA – BRINCANDO COM A LÍNGUA!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54954" y="2237874"/>
            <a:ext cx="10054152" cy="3781926"/>
          </a:xfrm>
        </p:spPr>
        <p:txBody>
          <a:bodyPr>
            <a:normAutofit lnSpcReduction="10000"/>
          </a:bodyPr>
          <a:lstStyle/>
          <a:p>
            <a:pPr lvl="1">
              <a:buFont typeface="Wingdings" panose="05000000000000000000" pitchFamily="2" charset="2"/>
              <a:buChar char="ü"/>
            </a:pP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Nesta atividade, será proposto à classe que produzam de forma oral versos rimados a partir da palavra-chave indicada por um colega.</a:t>
            </a:r>
          </a:p>
          <a:p>
            <a:pPr marL="457200" lvl="1" indent="0">
              <a:buNone/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Exemplo: “Gira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gira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girassol</a:t>
            </a:r>
          </a:p>
          <a:p>
            <a:pPr marL="457200" lvl="1" indent="0">
              <a:buNone/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                Na ciranda de uma flor</a:t>
            </a:r>
          </a:p>
          <a:p>
            <a:pPr marL="457200" lvl="1" indent="0">
              <a:buNone/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                Apontando para o sol</a:t>
            </a:r>
          </a:p>
          <a:p>
            <a:pPr marL="457200" lvl="1" indent="0">
              <a:buNone/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                Declarando o seu amor.”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Objetivo específico: proporcionar um momento de descontração com o intuito de fazer com que os/as alunos/as sejam contagiados/as pelo universo dos cordéis, imaginando-se como futuros/as cordelistas.</a:t>
            </a:r>
          </a:p>
        </p:txBody>
      </p:sp>
    </p:spTree>
    <p:extLst>
      <p:ext uri="{BB962C8B-B14F-4D97-AF65-F5344CB8AC3E}">
        <p14:creationId xmlns:p14="http://schemas.microsoft.com/office/powerpoint/2010/main" val="24471977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5ª ETAPA – MOMENTO DA PRODUÇÃO TEXTUAL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54954" y="2237874"/>
            <a:ext cx="9889765" cy="3781926"/>
          </a:xfrm>
        </p:spPr>
        <p:txBody>
          <a:bodyPr>
            <a:normAutofit/>
          </a:bodyPr>
          <a:lstStyle/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just">
              <a:lnSpc>
                <a:spcPct val="150000"/>
              </a:lnSpc>
              <a:buNone/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Vencidas todas as etapas anteriores é chegado o momento de cada um/a tornar-se um/a escritor/a de cordéis. Para isto, deverão utilizar o mesmo título “Cordel do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Whatsapp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” e, colocar suas impressões acerca desta temática, uma vez que os/as mesmos/as são contagiados/as pelos efeitos das redes sociais na atualidade. Pedir também que produzam desenhos para ilustrar suas produções.</a:t>
            </a:r>
          </a:p>
        </p:txBody>
      </p:sp>
    </p:spTree>
    <p:extLst>
      <p:ext uri="{BB962C8B-B14F-4D97-AF65-F5344CB8AC3E}">
        <p14:creationId xmlns:p14="http://schemas.microsoft.com/office/powerpoint/2010/main" val="18562586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6ª ETAPA – Produto final</a:t>
            </a:r>
            <a:endParaRPr lang="pt-BR" sz="1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54954" y="2603500"/>
            <a:ext cx="9571266" cy="3416300"/>
          </a:xfrm>
        </p:spPr>
        <p:txBody>
          <a:bodyPr/>
          <a:lstStyle/>
          <a:p>
            <a:pPr marL="457200" lvl="1" indent="0" algn="just">
              <a:lnSpc>
                <a:spcPct val="150000"/>
              </a:lnSpc>
              <a:buNone/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Como produto final desta Sequência Didática, os poemas de cordel produzidos serão expostos em sala de aula, em cordões, de forma que os mesmos possam ser apreciados por todos/as, servindo de incentivo para outras produções.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239327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REFERÊNCIAS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t-BR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700" dirty="0">
                <a:latin typeface="Arial" panose="020B0604020202020204" pitchFamily="34" charset="0"/>
                <a:cs typeface="Arial" panose="020B0604020202020204" pitchFamily="34" charset="0"/>
              </a:rPr>
              <a:t>ABREU, Márcia. </a:t>
            </a:r>
            <a:r>
              <a:rPr lang="pt-BR" sz="1700" i="1" dirty="0">
                <a:latin typeface="Arial" panose="020B0604020202020204" pitchFamily="34" charset="0"/>
                <a:cs typeface="Arial" panose="020B0604020202020204" pitchFamily="34" charset="0"/>
              </a:rPr>
              <a:t>Histórias de cordéis e de folhetos</a:t>
            </a:r>
            <a:r>
              <a:rPr lang="pt-BR" sz="1700" dirty="0">
                <a:latin typeface="Arial" panose="020B0604020202020204" pitchFamily="34" charset="0"/>
                <a:cs typeface="Arial" panose="020B0604020202020204" pitchFamily="34" charset="0"/>
              </a:rPr>
              <a:t>. Campinas: Mercado das Letras/Associação de Leitura do Brasil, 1999.</a:t>
            </a:r>
          </a:p>
          <a:p>
            <a:r>
              <a:rPr lang="fr-FR" sz="1700" dirty="0">
                <a:latin typeface="Arial" panose="020B0604020202020204" pitchFamily="34" charset="0"/>
                <a:cs typeface="Arial" panose="020B0604020202020204" pitchFamily="34" charset="0"/>
              </a:rPr>
              <a:t>ANDRIES, Lise; BOLLÈME, Geneviève. </a:t>
            </a:r>
            <a:r>
              <a:rPr lang="fr-FR" sz="1700" i="1" dirty="0">
                <a:latin typeface="Arial" panose="020B0604020202020204" pitchFamily="34" charset="0"/>
                <a:cs typeface="Arial" panose="020B0604020202020204" pitchFamily="34" charset="0"/>
              </a:rPr>
              <a:t>La bibliothéque bleu : littérature de colportage</a:t>
            </a:r>
            <a:r>
              <a:rPr lang="fr-FR" sz="17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1700" dirty="0">
                <a:latin typeface="Arial" panose="020B0604020202020204" pitchFamily="34" charset="0"/>
                <a:cs typeface="Arial" panose="020B0604020202020204" pitchFamily="34" charset="0"/>
              </a:rPr>
              <a:t>Paris : Robert </a:t>
            </a:r>
            <a:r>
              <a:rPr lang="pt-BR" sz="1700" dirty="0" err="1">
                <a:latin typeface="Arial" panose="020B0604020202020204" pitchFamily="34" charset="0"/>
                <a:cs typeface="Arial" panose="020B0604020202020204" pitchFamily="34" charset="0"/>
              </a:rPr>
              <a:t>Laffont</a:t>
            </a:r>
            <a:r>
              <a:rPr lang="pt-BR" sz="1700" dirty="0">
                <a:latin typeface="Arial" panose="020B0604020202020204" pitchFamily="34" charset="0"/>
                <a:cs typeface="Arial" panose="020B0604020202020204" pitchFamily="34" charset="0"/>
              </a:rPr>
              <a:t>, 2003.</a:t>
            </a:r>
          </a:p>
          <a:p>
            <a:r>
              <a:rPr lang="pt-BR" sz="1700" dirty="0">
                <a:latin typeface="Arial" panose="020B0604020202020204" pitchFamily="34" charset="0"/>
                <a:cs typeface="Arial" panose="020B0604020202020204" pitchFamily="34" charset="0"/>
              </a:rPr>
              <a:t>BARROSO, Gustavo. </a:t>
            </a:r>
            <a:r>
              <a:rPr lang="pt-BR" sz="1700" i="1" dirty="0">
                <a:latin typeface="Arial" panose="020B0604020202020204" pitchFamily="34" charset="0"/>
                <a:cs typeface="Arial" panose="020B0604020202020204" pitchFamily="34" charset="0"/>
              </a:rPr>
              <a:t>Ao som da viola</a:t>
            </a:r>
            <a:r>
              <a:rPr lang="pt-BR" sz="1700" dirty="0">
                <a:latin typeface="Arial" panose="020B0604020202020204" pitchFamily="34" charset="0"/>
                <a:cs typeface="Arial" panose="020B0604020202020204" pitchFamily="34" charset="0"/>
              </a:rPr>
              <a:t>. Rio de Janeiro: Departamento de Imprensa Nacional, 1949.</a:t>
            </a:r>
          </a:p>
          <a:p>
            <a:r>
              <a:rPr lang="pt-BR" sz="1700" dirty="0">
                <a:latin typeface="Arial" panose="020B0604020202020204" pitchFamily="34" charset="0"/>
                <a:cs typeface="Arial" panose="020B0604020202020204" pitchFamily="34" charset="0"/>
              </a:rPr>
              <a:t>CAVIGNAC, Julie. </a:t>
            </a:r>
            <a:r>
              <a:rPr lang="pt-BR" sz="1700" i="1" dirty="0">
                <a:latin typeface="Arial" panose="020B0604020202020204" pitchFamily="34" charset="0"/>
                <a:cs typeface="Arial" panose="020B0604020202020204" pitchFamily="34" charset="0"/>
              </a:rPr>
              <a:t>A literatura de cordel no nordeste do Brasil: </a:t>
            </a:r>
            <a:r>
              <a:rPr lang="pt-BR" sz="1700" dirty="0">
                <a:latin typeface="Arial" panose="020B0604020202020204" pitchFamily="34" charset="0"/>
                <a:cs typeface="Arial" panose="020B0604020202020204" pitchFamily="34" charset="0"/>
              </a:rPr>
              <a:t>Da história escrita ao relato oral. Tradução de Nelson Patriota. Natal: </a:t>
            </a:r>
            <a:r>
              <a:rPr lang="pt-BR" sz="1700" dirty="0" err="1">
                <a:latin typeface="Arial" panose="020B0604020202020204" pitchFamily="34" charset="0"/>
                <a:cs typeface="Arial" panose="020B0604020202020204" pitchFamily="34" charset="0"/>
              </a:rPr>
              <a:t>EdUFRN</a:t>
            </a:r>
            <a:r>
              <a:rPr lang="pt-BR" sz="1700" dirty="0">
                <a:latin typeface="Arial" panose="020B0604020202020204" pitchFamily="34" charset="0"/>
                <a:cs typeface="Arial" panose="020B0604020202020204" pitchFamily="34" charset="0"/>
              </a:rPr>
              <a:t>, 2006.</a:t>
            </a:r>
          </a:p>
          <a:p>
            <a:r>
              <a:rPr lang="pt-BR" sz="1700" dirty="0">
                <a:latin typeface="Arial" panose="020B0604020202020204" pitchFamily="34" charset="0"/>
                <a:cs typeface="Arial" panose="020B0604020202020204" pitchFamily="34" charset="0"/>
              </a:rPr>
              <a:t>NASCIMENTO, Izabel Nascimento – https:// mundocordel.com</a:t>
            </a:r>
          </a:p>
          <a:p>
            <a:endParaRPr lang="pt-BR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754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1800" b="1" dirty="0"/>
              <a:t>Sequência Didática </a:t>
            </a:r>
            <a:r>
              <a:rPr lang="pt-BR" sz="1800" b="1" i="1" dirty="0"/>
              <a:t>Cordel do </a:t>
            </a:r>
            <a:r>
              <a:rPr lang="pt-BR" sz="1800" b="1" i="1" dirty="0" err="1"/>
              <a:t>Whatsapp</a:t>
            </a:r>
            <a:br>
              <a:rPr lang="pt-BR" sz="1400" dirty="0"/>
            </a:br>
            <a:endParaRPr lang="pt-BR" sz="1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54954" y="1680633"/>
            <a:ext cx="8825659" cy="4339167"/>
          </a:xfrm>
        </p:spPr>
        <p:txBody>
          <a:bodyPr/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Gênero textual: O cordel</a:t>
            </a:r>
          </a:p>
          <a:p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Texto: “Cordel do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Whatsapp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” da Cordelista Izabel Nascimento (disponível em https://www.youtube.com/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watch?v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=5zdsnoBdFU0)</a:t>
            </a:r>
          </a:p>
          <a:p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Autoria: Mariza Francelino de Santana</a:t>
            </a:r>
          </a:p>
          <a:p>
            <a:pPr marL="0" indent="0">
              <a:buNone/>
            </a:pP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Rosilene Rodrigues Miguel dos Santos</a:t>
            </a:r>
          </a:p>
          <a:p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Data: 28/11/2019</a:t>
            </a:r>
          </a:p>
          <a:p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Público-Alvo: 8° e 9° anos do Ensino Fundamental</a:t>
            </a:r>
          </a:p>
          <a:p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Duração: 05 aulas de 50 minutos</a:t>
            </a:r>
          </a:p>
        </p:txBody>
      </p:sp>
    </p:spTree>
    <p:extLst>
      <p:ext uri="{BB962C8B-B14F-4D97-AF65-F5344CB8AC3E}">
        <p14:creationId xmlns:p14="http://schemas.microsoft.com/office/powerpoint/2010/main" val="3778364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DESCRIÇÃO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32900" y="1961147"/>
            <a:ext cx="9113176" cy="4058653"/>
          </a:xfrm>
        </p:spPr>
        <p:txBody>
          <a:bodyPr/>
          <a:lstStyle/>
          <a:p>
            <a:pPr marL="0" indent="0">
              <a:buNone/>
            </a:pPr>
            <a:r>
              <a:rPr lang="pt-BR" dirty="0"/>
              <a:t>		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dirty="0"/>
              <a:t>		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As atividades propostas nesta sequência didática, a partir do “Cordel do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Whatsapp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” da cordelista Izabel Nascimento, têm como objetivos principais trabalhar a leitura e mostrar aos/às estudantes a relevância da Literatura de Cordel, buscando promover a valorização da cultura popular nordestina, fornecendo informações necessárias para melhor compreensão do gênero em estudo, por meio do trabalho com a musicalidade das rimas, despertando em cada um/a a criatividade e imaginação no momento da produção de cordéis.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PROCEDIMENTOS METODOLÓGICOS</a:t>
            </a:r>
            <a: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Esta sequência didática realizar-se-á por meio </a:t>
            </a:r>
            <a:r>
              <a:rPr lang="pt-BR" sz="1400">
                <a:latin typeface="Arial" panose="020B0604020202020204" pitchFamily="34" charset="0"/>
                <a:cs typeface="Arial" panose="020B0604020202020204" pitchFamily="34" charset="0"/>
              </a:rPr>
              <a:t>de seis etapas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que oportunizarão uma melhor compreensão da temática proposta, como também o despertar do educando para a produção e apreciação da  literatura de cordel.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207959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VÍDEO: “Cordel do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Whatsapp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pt-BR" sz="1800" dirty="0"/>
          </a:p>
        </p:txBody>
      </p:sp>
      <p:sp>
        <p:nvSpPr>
          <p:cNvPr id="29" name="Espaço Reservado para Texto 28"/>
          <p:cNvSpPr>
            <a:spLocks noGrp="1"/>
          </p:cNvSpPr>
          <p:nvPr>
            <p:ph type="body" sz="half" idx="4294967295"/>
          </p:nvPr>
        </p:nvSpPr>
        <p:spPr>
          <a:xfrm>
            <a:off x="9031288" y="2141538"/>
            <a:ext cx="3160712" cy="3886200"/>
          </a:xfrm>
        </p:spPr>
        <p:txBody>
          <a:bodyPr/>
          <a:lstStyle/>
          <a:p>
            <a:endParaRPr lang="pt-BR" dirty="0"/>
          </a:p>
          <a:p>
            <a:endParaRPr lang="pt-BR" dirty="0"/>
          </a:p>
        </p:txBody>
      </p:sp>
      <p:pic>
        <p:nvPicPr>
          <p:cNvPr id="7" name="Cordel do Whatsapp">
            <a:hlinkClick r:id="" action="ppaction://media"/>
            <a:extLst>
              <a:ext uri="{FF2B5EF4-FFF2-40B4-BE49-F238E27FC236}">
                <a16:creationId xmlns:a16="http://schemas.microsoft.com/office/drawing/2014/main" id="{B68E487C-BC57-490C-BC38-A70A8EA8E9F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738081" y="2598738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236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68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TEXTO: “Cordel do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Whatsapp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pt-BR" sz="1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2584839" cy="341630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Esse tal de “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Zap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Zap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marL="0" indent="0">
              <a:buNone/>
            </a:pP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É negócio interessante</a:t>
            </a:r>
          </a:p>
          <a:p>
            <a:pPr marL="0" indent="0">
              <a:buNone/>
            </a:pP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Eu que antes criticava</a:t>
            </a:r>
          </a:p>
          <a:p>
            <a:pPr marL="0" indent="0">
              <a:buNone/>
            </a:pP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Hoje teclo a todo instante</a:t>
            </a:r>
          </a:p>
          <a:p>
            <a:pPr marL="0" indent="0">
              <a:buNone/>
            </a:pP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Quase nem durmo ou almoço</a:t>
            </a:r>
          </a:p>
          <a:p>
            <a:pPr marL="0" indent="0">
              <a:buNone/>
            </a:pP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E quem criou esse troço</a:t>
            </a:r>
          </a:p>
          <a:p>
            <a:pPr marL="0" indent="0">
              <a:buNone/>
            </a:pP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Tem uma mente brilhante.</a:t>
            </a:r>
          </a:p>
          <a:p>
            <a:pPr marL="0" indent="0">
              <a:buNone/>
            </a:pP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Espaço Reservado para Texto 27"/>
          <p:cNvSpPr>
            <a:spLocks noGrp="1"/>
          </p:cNvSpPr>
          <p:nvPr>
            <p:ph sz="half" idx="2"/>
          </p:nvPr>
        </p:nvSpPr>
        <p:spPr>
          <a:xfrm>
            <a:off x="4472443" y="2666946"/>
            <a:ext cx="2380420" cy="3416300"/>
          </a:xfrm>
        </p:spPr>
        <p:txBody>
          <a:bodyPr/>
          <a:lstStyle/>
          <a:p>
            <a:pPr marL="0" indent="0">
              <a:buNone/>
            </a:pP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Quem diria que um dia</a:t>
            </a:r>
          </a:p>
          <a:p>
            <a:pPr marL="0" indent="0">
              <a:buNone/>
            </a:pP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Eu pudesse utilizar</a:t>
            </a:r>
          </a:p>
          <a:p>
            <a:pPr marL="0" indent="0">
              <a:buNone/>
            </a:pP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Calculadora e relógio</a:t>
            </a:r>
          </a:p>
          <a:p>
            <a:pPr marL="0" indent="0">
              <a:buNone/>
            </a:pP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Câmera de fotografar</a:t>
            </a:r>
          </a:p>
          <a:p>
            <a:pPr marL="0" indent="0">
              <a:buNone/>
            </a:pP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Tudo no mesmo aparelho</a:t>
            </a:r>
          </a:p>
          <a:p>
            <a:pPr marL="0" indent="0">
              <a:buNone/>
            </a:pP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Mapa, calendário, espelho</a:t>
            </a:r>
          </a:p>
          <a:p>
            <a:pPr marL="0" indent="0">
              <a:buNone/>
            </a:pP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E telefone celular.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29" name="Espaço Reservado para Texto 28"/>
          <p:cNvSpPr>
            <a:spLocks noGrp="1"/>
          </p:cNvSpPr>
          <p:nvPr>
            <p:ph type="body" sz="half" idx="4294967295"/>
          </p:nvPr>
        </p:nvSpPr>
        <p:spPr>
          <a:xfrm>
            <a:off x="9031288" y="2141538"/>
            <a:ext cx="3160712" cy="3886200"/>
          </a:xfrm>
        </p:spPr>
        <p:txBody>
          <a:bodyPr/>
          <a:lstStyle/>
          <a:p>
            <a:endParaRPr lang="pt-BR" dirty="0"/>
          </a:p>
          <a:p>
            <a:endParaRPr lang="pt-BR" dirty="0"/>
          </a:p>
        </p:txBody>
      </p:sp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id="{2CB5CDC4-6FB1-476F-862E-8E89FBD33E9C}"/>
              </a:ext>
            </a:extLst>
          </p:cNvPr>
          <p:cNvSpPr txBox="1">
            <a:spLocks/>
          </p:cNvSpPr>
          <p:nvPr/>
        </p:nvSpPr>
        <p:spPr>
          <a:xfrm>
            <a:off x="7605304" y="2597364"/>
            <a:ext cx="2761321" cy="3416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endParaRPr lang="pt-BR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Wingdings 3" charset="2"/>
              <a:buNone/>
            </a:pPr>
            <a:r>
              <a:rPr lang="pt-BR" sz="1400">
                <a:latin typeface="Arial" panose="020B0604020202020204" pitchFamily="34" charset="0"/>
                <a:cs typeface="Arial" panose="020B0604020202020204" pitchFamily="34" charset="0"/>
              </a:rPr>
              <a:t>E agora a moda pegou</a:t>
            </a:r>
          </a:p>
          <a:p>
            <a:pPr marL="0" indent="0">
              <a:buFont typeface="Wingdings 3" charset="2"/>
              <a:buNone/>
            </a:pPr>
            <a:r>
              <a:rPr lang="pt-BR" sz="1400">
                <a:latin typeface="Arial" panose="020B0604020202020204" pitchFamily="34" charset="0"/>
                <a:cs typeface="Arial" panose="020B0604020202020204" pitchFamily="34" charset="0"/>
              </a:rPr>
              <a:t>Pelas “Redes Sociais”</a:t>
            </a:r>
          </a:p>
          <a:p>
            <a:pPr marL="0" indent="0">
              <a:buFont typeface="Wingdings 3" charset="2"/>
              <a:buNone/>
            </a:pPr>
            <a:r>
              <a:rPr lang="pt-BR" sz="1400">
                <a:latin typeface="Arial" panose="020B0604020202020204" pitchFamily="34" charset="0"/>
                <a:cs typeface="Arial" panose="020B0604020202020204" pitchFamily="34" charset="0"/>
              </a:rPr>
              <a:t>É no “Face” ou pelo “Zap”</a:t>
            </a:r>
          </a:p>
          <a:p>
            <a:pPr marL="0" indent="0">
              <a:buFont typeface="Wingdings 3" charset="2"/>
              <a:buNone/>
            </a:pPr>
            <a:r>
              <a:rPr lang="pt-BR" sz="1400">
                <a:latin typeface="Arial" panose="020B0604020202020204" pitchFamily="34" charset="0"/>
                <a:cs typeface="Arial" panose="020B0604020202020204" pitchFamily="34" charset="0"/>
              </a:rPr>
              <a:t>Que o povo conversa mais</a:t>
            </a:r>
          </a:p>
          <a:p>
            <a:pPr marL="0" indent="0">
              <a:buFont typeface="Wingdings 3" charset="2"/>
              <a:buNone/>
            </a:pPr>
            <a:r>
              <a:rPr lang="pt-BR" sz="1400">
                <a:latin typeface="Arial" panose="020B0604020202020204" pitchFamily="34" charset="0"/>
                <a:cs typeface="Arial" panose="020B0604020202020204" pitchFamily="34" charset="0"/>
              </a:rPr>
              <a:t>Talvez eu não saiba o motivo </a:t>
            </a:r>
          </a:p>
          <a:p>
            <a:pPr marL="0" indent="0">
              <a:buFont typeface="Wingdings 3" charset="2"/>
              <a:buNone/>
            </a:pPr>
            <a:r>
              <a:rPr lang="pt-BR" sz="1400">
                <a:latin typeface="Arial" panose="020B0604020202020204" pitchFamily="34" charset="0"/>
                <a:cs typeface="Arial" panose="020B0604020202020204" pitchFamily="34" charset="0"/>
              </a:rPr>
              <a:t>Que esse tal de aplicativo</a:t>
            </a:r>
          </a:p>
          <a:p>
            <a:pPr marL="0" indent="0">
              <a:buFont typeface="Wingdings 3" charset="2"/>
              <a:buNone/>
            </a:pPr>
            <a:r>
              <a:rPr lang="pt-BR" sz="1400">
                <a:latin typeface="Arial" panose="020B0604020202020204" pitchFamily="34" charset="0"/>
                <a:cs typeface="Arial" panose="020B0604020202020204" pitchFamily="34" charset="0"/>
              </a:rPr>
              <a:t>É mais lido que jornais.</a:t>
            </a:r>
          </a:p>
          <a:p>
            <a:pPr marL="0" indent="0">
              <a:buFont typeface="Wingdings 3" charset="2"/>
              <a:buNone/>
            </a:pP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865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Conteúdo 10"/>
          <p:cNvSpPr>
            <a:spLocks noGrp="1"/>
          </p:cNvSpPr>
          <p:nvPr>
            <p:ph sz="half" idx="2"/>
          </p:nvPr>
        </p:nvSpPr>
        <p:spPr>
          <a:xfrm>
            <a:off x="1482664" y="2654871"/>
            <a:ext cx="2647547" cy="34163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Eu acho muito engraçado</a:t>
            </a:r>
          </a:p>
          <a:p>
            <a:pPr marL="0" indent="0">
              <a:buNone/>
            </a:pP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Porque muita gente tem</a:t>
            </a:r>
          </a:p>
          <a:p>
            <a:pPr marL="0" indent="0">
              <a:buNone/>
            </a:pP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Um grupo só pra Família</a:t>
            </a:r>
          </a:p>
          <a:p>
            <a:pPr marL="0" indent="0">
              <a:buNone/>
            </a:pP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Um do trabalho também</a:t>
            </a:r>
          </a:p>
          <a:p>
            <a:pPr marL="0" indent="0">
              <a:buNone/>
            </a:pP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E até aquele contato</a:t>
            </a:r>
          </a:p>
          <a:p>
            <a:pPr marL="0" indent="0">
              <a:buNone/>
            </a:pP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Que só muda de retrato</a:t>
            </a:r>
          </a:p>
          <a:p>
            <a:pPr marL="0" indent="0">
              <a:buNone/>
            </a:pP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Mas não fala com ninguém!</a:t>
            </a:r>
          </a:p>
          <a:p>
            <a:pPr marL="0" indent="0">
              <a:buNone/>
            </a:pP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0FD057AE-849B-4567-9F8A-CF96BFB8C7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37361" y="2654870"/>
            <a:ext cx="2738952" cy="3416301"/>
          </a:xfrm>
        </p:spPr>
        <p:txBody>
          <a:bodyPr/>
          <a:lstStyle/>
          <a:p>
            <a:endParaRPr lang="pt-BR" dirty="0"/>
          </a:p>
          <a:p>
            <a:pPr marL="0" indent="0">
              <a:buNone/>
            </a:pP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Tem o Grupo da Escola</a:t>
            </a:r>
          </a:p>
          <a:p>
            <a:pPr marL="0" indent="0">
              <a:buNone/>
            </a:pP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O Grupo da Academia</a:t>
            </a:r>
          </a:p>
          <a:p>
            <a:pPr marL="0" indent="0">
              <a:buNone/>
            </a:pP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Grupo da Universidade</a:t>
            </a:r>
          </a:p>
          <a:p>
            <a:pPr marL="0" indent="0">
              <a:buNone/>
            </a:pP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O Grupo da Poesia</a:t>
            </a:r>
          </a:p>
          <a:p>
            <a:pPr marL="0" indent="0">
              <a:buNone/>
            </a:pP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Tem o Grupo das Baladas</a:t>
            </a:r>
          </a:p>
          <a:p>
            <a:pPr marL="0" indent="0">
              <a:buNone/>
            </a:pP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Das Amigas mais chegadas</a:t>
            </a:r>
          </a:p>
          <a:p>
            <a:pPr marL="0" indent="0">
              <a:buNone/>
            </a:pP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E o da Diretoria</a:t>
            </a:r>
          </a:p>
          <a:p>
            <a:pPr marL="0" indent="0">
              <a:buNone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  <p:sp>
        <p:nvSpPr>
          <p:cNvPr id="7" name="Espaço Reservado para Conteúdo 9">
            <a:extLst>
              <a:ext uri="{FF2B5EF4-FFF2-40B4-BE49-F238E27FC236}">
                <a16:creationId xmlns:a16="http://schemas.microsoft.com/office/drawing/2014/main" id="{3B5EBA4B-5D04-423E-A9F4-918B92F8E69E}"/>
              </a:ext>
            </a:extLst>
          </p:cNvPr>
          <p:cNvSpPr txBox="1">
            <a:spLocks/>
          </p:cNvSpPr>
          <p:nvPr/>
        </p:nvSpPr>
        <p:spPr>
          <a:xfrm>
            <a:off x="7883463" y="2654871"/>
            <a:ext cx="2719467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endParaRPr lang="pt-BR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Wingdings 3" charset="2"/>
              <a:buNone/>
            </a:pPr>
            <a:r>
              <a:rPr lang="pt-BR" sz="1400">
                <a:latin typeface="Arial" panose="020B0604020202020204" pitchFamily="34" charset="0"/>
                <a:cs typeface="Arial" panose="020B0604020202020204" pitchFamily="34" charset="0"/>
              </a:rPr>
              <a:t>Tem quem mande Oração</a:t>
            </a:r>
          </a:p>
          <a:p>
            <a:pPr marL="0" indent="0">
              <a:buFont typeface="Wingdings 3" charset="2"/>
              <a:buNone/>
            </a:pPr>
            <a:r>
              <a:rPr lang="pt-BR" sz="1400">
                <a:latin typeface="Arial" panose="020B0604020202020204" pitchFamily="34" charset="0"/>
                <a:cs typeface="Arial" panose="020B0604020202020204" pitchFamily="34" charset="0"/>
              </a:rPr>
              <a:t>“Bom dia”, de vez em quando</a:t>
            </a:r>
          </a:p>
          <a:p>
            <a:pPr marL="0" indent="0">
              <a:buFont typeface="Wingdings 3" charset="2"/>
              <a:buNone/>
            </a:pPr>
            <a:r>
              <a:rPr lang="pt-BR" sz="1400">
                <a:latin typeface="Arial" panose="020B0604020202020204" pitchFamily="34" charset="0"/>
                <a:cs typeface="Arial" panose="020B0604020202020204" pitchFamily="34" charset="0"/>
              </a:rPr>
              <a:t>Que só mande figurinhas</a:t>
            </a:r>
          </a:p>
          <a:p>
            <a:pPr marL="0" indent="0">
              <a:buFont typeface="Wingdings 3" charset="2"/>
              <a:buNone/>
            </a:pPr>
            <a:r>
              <a:rPr lang="pt-BR" sz="1400">
                <a:latin typeface="Arial" panose="020B0604020202020204" pitchFamily="34" charset="0"/>
                <a:cs typeface="Arial" panose="020B0604020202020204" pitchFamily="34" charset="0"/>
              </a:rPr>
              <a:t>Quem só fique reclamando</a:t>
            </a:r>
          </a:p>
          <a:p>
            <a:pPr marL="0" indent="0">
              <a:buFont typeface="Wingdings 3" charset="2"/>
              <a:buNone/>
            </a:pPr>
            <a:r>
              <a:rPr lang="pt-BR" sz="1400">
                <a:latin typeface="Arial" panose="020B0604020202020204" pitchFamily="34" charset="0"/>
                <a:cs typeface="Arial" panose="020B0604020202020204" pitchFamily="34" charset="0"/>
              </a:rPr>
              <a:t>Nos grupos é que é parada</a:t>
            </a:r>
          </a:p>
          <a:p>
            <a:pPr marL="0" indent="0">
              <a:buFont typeface="Wingdings 3" charset="2"/>
              <a:buNone/>
            </a:pPr>
            <a:r>
              <a:rPr lang="pt-BR" sz="1400">
                <a:latin typeface="Arial" panose="020B0604020202020204" pitchFamily="34" charset="0"/>
                <a:cs typeface="Arial" panose="020B0604020202020204" pitchFamily="34" charset="0"/>
              </a:rPr>
              <a:t>Dia, noite, madrugada</a:t>
            </a:r>
          </a:p>
          <a:p>
            <a:pPr marL="0" indent="0">
              <a:buFont typeface="Wingdings 3" charset="2"/>
              <a:buNone/>
            </a:pPr>
            <a:r>
              <a:rPr lang="pt-BR" sz="1400">
                <a:latin typeface="Arial" panose="020B0604020202020204" pitchFamily="34" charset="0"/>
                <a:cs typeface="Arial" panose="020B0604020202020204" pitchFamily="34" charset="0"/>
              </a:rPr>
              <a:t>Sempre tem alguém teclando.</a:t>
            </a:r>
          </a:p>
          <a:p>
            <a:pPr marL="0" indent="0">
              <a:buFont typeface="Wingdings 3" charset="2"/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91358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sz="half" idx="1"/>
          </p:nvPr>
        </p:nvSpPr>
        <p:spPr>
          <a:xfrm>
            <a:off x="744571" y="2628187"/>
            <a:ext cx="2307437" cy="3416301"/>
          </a:xfrm>
        </p:spPr>
        <p:txBody>
          <a:bodyPr/>
          <a:lstStyle/>
          <a:p>
            <a:pPr marL="0" indent="0">
              <a:buNone/>
            </a:pP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Cada um que analise</a:t>
            </a:r>
          </a:p>
          <a:p>
            <a:pPr marL="0" indent="0">
              <a:buNone/>
            </a:pP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Se é bom ou se é ruim</a:t>
            </a:r>
          </a:p>
          <a:p>
            <a:pPr marL="0" indent="0">
              <a:buNone/>
            </a:pP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Ou se a Tecnologia</a:t>
            </a:r>
          </a:p>
          <a:p>
            <a:pPr marL="0" indent="0">
              <a:buNone/>
            </a:pP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É o começo do fim</a:t>
            </a:r>
          </a:p>
          <a:p>
            <a:pPr marL="0" indent="0">
              <a:buNone/>
            </a:pP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Talvez um voto vencido</a:t>
            </a:r>
          </a:p>
          <a:p>
            <a:pPr marL="0" indent="0">
              <a:buNone/>
            </a:pP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Porém o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Zap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tem sido</a:t>
            </a:r>
          </a:p>
          <a:p>
            <a:pPr marL="0" indent="0">
              <a:buNone/>
            </a:pP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Até útil para mim.</a:t>
            </a:r>
          </a:p>
          <a:p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half" idx="2"/>
          </p:nvPr>
        </p:nvSpPr>
        <p:spPr>
          <a:xfrm>
            <a:off x="3052008" y="2628187"/>
            <a:ext cx="2555080" cy="3416300"/>
          </a:xfrm>
        </p:spPr>
        <p:txBody>
          <a:bodyPr/>
          <a:lstStyle/>
          <a:p>
            <a:pPr marL="0" indent="0">
              <a:buNone/>
            </a:pP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Eu acho que a Internet</a:t>
            </a:r>
          </a:p>
          <a:p>
            <a:pPr marL="0" indent="0">
              <a:buNone/>
            </a:pP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É uma coisa muito boa</a:t>
            </a:r>
          </a:p>
          <a:p>
            <a:pPr marL="0" indent="0">
              <a:buNone/>
            </a:pP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Tem coisas muito importantes</a:t>
            </a:r>
          </a:p>
          <a:p>
            <a:pPr marL="0" indent="0">
              <a:buNone/>
            </a:pP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Porém muita coisa à toa</a:t>
            </a:r>
          </a:p>
          <a:p>
            <a:pPr marL="0" indent="0">
              <a:buNone/>
            </a:pP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Usar de forma acertada</a:t>
            </a:r>
          </a:p>
          <a:p>
            <a:pPr marL="0" indent="0">
              <a:buNone/>
            </a:pP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Ou, por ela, ser usada</a:t>
            </a:r>
          </a:p>
          <a:p>
            <a:pPr marL="0" indent="0">
              <a:buNone/>
            </a:pP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Vai depender da pessoa.</a:t>
            </a:r>
          </a:p>
          <a:p>
            <a:endParaRPr lang="pt-BR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A595714C-26DA-40CD-9F8F-72377660CC94}"/>
              </a:ext>
            </a:extLst>
          </p:cNvPr>
          <p:cNvSpPr/>
          <p:nvPr/>
        </p:nvSpPr>
        <p:spPr>
          <a:xfrm>
            <a:off x="5698972" y="2628187"/>
            <a:ext cx="2633609" cy="2314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Comunicação é bom</a:t>
            </a:r>
          </a:p>
          <a:p>
            <a:pPr>
              <a:lnSpc>
                <a:spcPct val="150000"/>
              </a:lnSpc>
            </a:pP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Vantagens que hoje se tem</a:t>
            </a:r>
          </a:p>
          <a:p>
            <a:pPr>
              <a:lnSpc>
                <a:spcPct val="150000"/>
              </a:lnSpc>
            </a:pP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Feliz é quem tem amigos</a:t>
            </a:r>
          </a:p>
          <a:p>
            <a:pPr>
              <a:lnSpc>
                <a:spcPct val="150000"/>
              </a:lnSpc>
            </a:pP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Fora das Redes também</a:t>
            </a:r>
          </a:p>
          <a:p>
            <a:pPr>
              <a:lnSpc>
                <a:spcPct val="150000"/>
              </a:lnSpc>
            </a:pP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A vida só tem sentido</a:t>
            </a:r>
          </a:p>
          <a:p>
            <a:pPr>
              <a:lnSpc>
                <a:spcPct val="150000"/>
              </a:lnSpc>
            </a:pP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Quando o que é permitido</a:t>
            </a:r>
          </a:p>
          <a:p>
            <a:pPr>
              <a:lnSpc>
                <a:spcPct val="150000"/>
              </a:lnSpc>
            </a:pP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É aquilo que convém.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CF1F5A3C-53F0-42F7-8D07-35C901ED7945}"/>
              </a:ext>
            </a:extLst>
          </p:cNvPr>
          <p:cNvSpPr/>
          <p:nvPr/>
        </p:nvSpPr>
        <p:spPr>
          <a:xfrm>
            <a:off x="8424465" y="2603500"/>
            <a:ext cx="3048000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Pra quem meu verso rimado </a:t>
            </a:r>
          </a:p>
          <a:p>
            <a:pPr>
              <a:lnSpc>
                <a:spcPct val="150000"/>
              </a:lnSpc>
            </a:pP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Acabou de receber</a:t>
            </a:r>
          </a:p>
          <a:p>
            <a:pPr>
              <a:lnSpc>
                <a:spcPct val="150000"/>
              </a:lnSpc>
            </a:pP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Compartilhe esta mensagem</a:t>
            </a:r>
          </a:p>
          <a:p>
            <a:pPr>
              <a:lnSpc>
                <a:spcPct val="150000"/>
              </a:lnSpc>
            </a:pP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Que finaliza a dizer</a:t>
            </a:r>
          </a:p>
          <a:p>
            <a:pPr>
              <a:lnSpc>
                <a:spcPct val="150000"/>
              </a:lnSpc>
            </a:pP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“Viva a vida intensamente</a:t>
            </a:r>
          </a:p>
          <a:p>
            <a:pPr>
              <a:lnSpc>
                <a:spcPct val="150000"/>
              </a:lnSpc>
            </a:pP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Porque é pessoalmente</a:t>
            </a:r>
          </a:p>
          <a:p>
            <a:pPr>
              <a:lnSpc>
                <a:spcPct val="150000"/>
              </a:lnSpc>
            </a:pP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Que se faz acontecer.”</a:t>
            </a:r>
          </a:p>
          <a:p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Autora: Izabel Nascimento</a:t>
            </a:r>
          </a:p>
          <a:p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Aracaju - Sergipe</a:t>
            </a:r>
          </a:p>
        </p:txBody>
      </p:sp>
    </p:spTree>
    <p:extLst>
      <p:ext uri="{BB962C8B-B14F-4D97-AF65-F5344CB8AC3E}">
        <p14:creationId xmlns:p14="http://schemas.microsoft.com/office/powerpoint/2010/main" val="2170154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1ª ETAPA – CONVERSANDO SOBRE O GÊNERO FOLHETO DE CORDEL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54954" y="2249905"/>
            <a:ext cx="9649404" cy="3769895"/>
          </a:xfrm>
        </p:spPr>
        <p:txBody>
          <a:bodyPr/>
          <a:lstStyle/>
          <a:p>
            <a:pPr marL="457200" lvl="1" indent="0">
              <a:buNone/>
            </a:pPr>
            <a:endParaRPr lang="pt-BR" dirty="0"/>
          </a:p>
          <a:p>
            <a:pPr marL="457200" lvl="1" indent="0">
              <a:buNone/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Conversando sobre o gênero em foco: estudo do folheto de cordel.</a:t>
            </a:r>
          </a:p>
          <a:p>
            <a:pPr marL="457200" lvl="1" indent="0">
              <a:buNone/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Exibição de vídeos disponíveis no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Youtube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(cada professor/a deve buscar vídeos interessantes sobre esse gênero)</a:t>
            </a:r>
          </a:p>
          <a:p>
            <a:pPr marL="457200" lvl="1" indent="0">
              <a:buNone/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Sugestão: Oficina virtual de Izabel Nascimento sobre “Como se faz um cordel”, disponível em: https://youtu.be/PHwAKmthMU0</a:t>
            </a:r>
          </a:p>
          <a:p>
            <a:pPr marL="457200" lvl="1" indent="0">
              <a:buNone/>
            </a:pPr>
            <a:endParaRPr lang="pt-B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</a:t>
            </a: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0512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2ª ETAPA – SOBRE IZABEL NASCIMENTO E O “CORDEL DO WHATSAPP”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54954" y="2249905"/>
            <a:ext cx="9649404" cy="3769895"/>
          </a:xfrm>
        </p:spPr>
        <p:txBody>
          <a:bodyPr/>
          <a:lstStyle/>
          <a:p>
            <a:pPr marL="457200" lvl="1" indent="0">
              <a:buNone/>
            </a:pPr>
            <a:endParaRPr lang="pt-BR" dirty="0"/>
          </a:p>
          <a:p>
            <a:pPr marL="457200" lvl="1" indent="0" algn="just">
              <a:lnSpc>
                <a:spcPct val="150000"/>
              </a:lnSpc>
              <a:buNone/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Conhecer a forma de produção de cordéis da autora Izabel Nascimento: leitura do “Cordel do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Whatsapp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”, seguida de “Roda de Conversa” sobre a temática apresentada no cordel em estudo. Provocar uma reflexão a partir da leitura do texto, a respeito das redes sociais e forma de uso (obs.: se possível, exibir o vídeo com a poeta declamando o poema).</a:t>
            </a:r>
          </a:p>
        </p:txBody>
      </p:sp>
    </p:spTree>
    <p:extLst>
      <p:ext uri="{BB962C8B-B14F-4D97-AF65-F5344CB8AC3E}">
        <p14:creationId xmlns:p14="http://schemas.microsoft.com/office/powerpoint/2010/main" val="16180161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Íon - Sala da Diretoria">
  <a:themeElements>
    <a:clrScheme name="Ion Boardroom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218</TotalTime>
  <Words>932</Words>
  <Application>Microsoft Office PowerPoint</Application>
  <PresentationFormat>Widescreen</PresentationFormat>
  <Paragraphs>143</Paragraphs>
  <Slides>14</Slides>
  <Notes>0</Notes>
  <HiddenSlides>0</HiddenSlides>
  <MMClips>1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9" baseType="lpstr">
      <vt:lpstr>Arial</vt:lpstr>
      <vt:lpstr>Century Gothic</vt:lpstr>
      <vt:lpstr>Wingdings</vt:lpstr>
      <vt:lpstr>Wingdings 3</vt:lpstr>
      <vt:lpstr>Íon - Sala da Diretoria</vt:lpstr>
      <vt:lpstr>PROJETO POÇO REDONDO É POESIA!</vt:lpstr>
      <vt:lpstr>Sequência Didática Cordel do Whatsapp </vt:lpstr>
      <vt:lpstr>DESCRIÇÃO</vt:lpstr>
      <vt:lpstr>VÍDEO: “Cordel do Whatsapp”</vt:lpstr>
      <vt:lpstr>TEXTO: “Cordel do Whatsapp”</vt:lpstr>
      <vt:lpstr>Apresentação do PowerPoint</vt:lpstr>
      <vt:lpstr>Apresentação do PowerPoint</vt:lpstr>
      <vt:lpstr>1ª ETAPA – CONVERSANDO SOBRE O GÊNERO FOLHETO DE CORDEL</vt:lpstr>
      <vt:lpstr>2ª ETAPA – SOBRE IZABEL NASCIMENTO E O “CORDEL DO WHATSAPP”</vt:lpstr>
      <vt:lpstr>3ª ETAPA – ANÁLISE DO CORDEL</vt:lpstr>
      <vt:lpstr>4ª ETAPA – BRINCANDO COM A LÍNGUA!</vt:lpstr>
      <vt:lpstr>5ª ETAPA – MOMENTO DA PRODUÇÃO TEXTUAL</vt:lpstr>
      <vt:lpstr> 6ª ETAPA – Produto final</vt:lpstr>
      <vt:lpstr>REFERÊNCIAS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PROJETO POÇO REDONDO É POESIA</dc:title>
  <dc:creator>Mariza</dc:creator>
  <cp:lastModifiedBy>Christina Bielinski Ramalho</cp:lastModifiedBy>
  <cp:revision>37</cp:revision>
  <dcterms:created xsi:type="dcterms:W3CDTF">2019-11-29T16:27:52Z</dcterms:created>
  <dcterms:modified xsi:type="dcterms:W3CDTF">2019-12-02T10:05:10Z</dcterms:modified>
</cp:coreProperties>
</file>